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60" r:id="rId4"/>
    <p:sldId id="277" r:id="rId5"/>
    <p:sldId id="272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57" r:id="rId15"/>
    <p:sldId id="258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618"/>
    <a:srgbClr val="FFFFA3"/>
    <a:srgbClr val="DFDFDF"/>
    <a:srgbClr val="FFFFD1"/>
    <a:srgbClr val="E7952F"/>
    <a:srgbClr val="8FB444"/>
    <a:srgbClr val="FFFF81"/>
    <a:srgbClr val="761300"/>
    <a:srgbClr val="23191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1CB3-E961-48B4-B70D-28A00AF60FF4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CE15-CFD0-40D9-A3C7-46FBC4A0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6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6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7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3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54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3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3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0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36D2-A094-4691-B6FF-7B94DAE34DCF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ebp"/><Relationship Id="rId18" Type="http://schemas.openxmlformats.org/officeDocument/2006/relationships/image" Target="../media/image32.jpeg"/><Relationship Id="rId3" Type="http://schemas.openxmlformats.org/officeDocument/2006/relationships/image" Target="../media/image17.webp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36.jpg"/><Relationship Id="rId7" Type="http://schemas.openxmlformats.org/officeDocument/2006/relationships/image" Target="../media/image17.webp"/><Relationship Id="rId12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20.png"/><Relationship Id="rId4" Type="http://schemas.openxmlformats.org/officeDocument/2006/relationships/image" Target="../media/image37.jpg"/><Relationship Id="rId9" Type="http://schemas.openxmlformats.org/officeDocument/2006/relationships/image" Target="../media/image19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0C040-5C8C-43DF-BB9A-6928B686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46" y="3858974"/>
            <a:ext cx="5862918" cy="3908613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4ABA089-BD2F-4BC5-8A35-EB13E661FCD0}"/>
              </a:ext>
            </a:extLst>
          </p:cNvPr>
          <p:cNvSpPr/>
          <p:nvPr/>
        </p:nvSpPr>
        <p:spPr>
          <a:xfrm>
            <a:off x="3304789" y="2157354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0BE4507-1049-4476-8B05-F2DC44810656}"/>
              </a:ext>
            </a:extLst>
          </p:cNvPr>
          <p:cNvSpPr/>
          <p:nvPr/>
        </p:nvSpPr>
        <p:spPr>
          <a:xfrm>
            <a:off x="475861" y="2825226"/>
            <a:ext cx="8220270" cy="1102290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Ispitivanje fizičko-hemijskih osobina mokraće</a:t>
            </a:r>
          </a:p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Dokazivanje prisustva proteina u mokraći</a:t>
            </a:r>
            <a:endParaRPr lang="sr-Latn-RS" sz="32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424E9DD-D24B-4A90-B299-BB663587A7D0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63624-3658-4E25-AE53-5272550B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7" y="4331931"/>
            <a:ext cx="3128495" cy="2135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601BF2-68FF-41A9-85EA-EC24DEE128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2" y="282969"/>
            <a:ext cx="1480515" cy="148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Hemijski sastav mokraće - proteini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2109310" y="1240391"/>
            <a:ext cx="504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Fiziološka proteinurija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(62,5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mg/L sekundarne mokraće)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9058"/>
            <a:ext cx="7158513" cy="4772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156685" y="2908726"/>
            <a:ext cx="458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Graviditet, porođaj, novorođenčad...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600450"/>
            <a:ext cx="3400127" cy="3400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5555068" y="2908725"/>
            <a:ext cx="305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Intenzivan fizički rad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D:\ljuba\das\FIZIOLOGIJA\zuc spirometrija\mhYkf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987" y="3406162"/>
            <a:ext cx="1585023" cy="1585023"/>
          </a:xfrm>
          <a:prstGeom prst="rect">
            <a:avLst/>
          </a:prstGeom>
          <a:noFill/>
        </p:spPr>
      </p:pic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74712" y="1313533"/>
            <a:ext cx="3348977" cy="400110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sulfosalicilnom kis.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7727292" y="5187630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m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L</a:t>
            </a:r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HNO</a:t>
            </a:r>
            <a:r>
              <a:rPr lang="x-none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5685343" y="32584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5445025" y="1430162"/>
            <a:ext cx="539623" cy="2929920"/>
            <a:chOff x="6248400" y="1963076"/>
            <a:chExt cx="539623" cy="29299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4512100" y="2111051"/>
            <a:ext cx="17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726624" y="2889235"/>
            <a:ext cx="599520" cy="2925373"/>
            <a:chOff x="1384347" y="2749904"/>
            <a:chExt cx="599520" cy="2925373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62396" y="4335893"/>
            <a:ext cx="190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5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Maks. 5 kapi 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sulfosalicilne kiseline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683483" y="604361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1902757" y="5587740"/>
            <a:ext cx="246444" cy="150783"/>
            <a:chOff x="1902757" y="5587740"/>
            <a:chExt cx="246444" cy="150783"/>
          </a:xfrm>
          <a:solidFill>
            <a:schemeClr val="bg1">
              <a:lumMod val="75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902757" y="5633435"/>
              <a:ext cx="130908" cy="94138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xplosion 2 72"/>
            <p:cNvSpPr/>
            <p:nvPr/>
          </p:nvSpPr>
          <p:spPr>
            <a:xfrm>
              <a:off x="2012587" y="5587740"/>
              <a:ext cx="136614" cy="150783"/>
            </a:xfrm>
            <a:prstGeom prst="irregularSeal2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110021" y="6059590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Zamućenje,</a:t>
            </a:r>
          </a:p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bele krpice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326142" y="6198089"/>
            <a:ext cx="13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100 mg/L</a:t>
            </a:r>
          </a:p>
        </p:txBody>
      </p:sp>
      <p:sp>
        <p:nvSpPr>
          <p:cNvPr id="7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56468" y="1319837"/>
            <a:ext cx="3348977" cy="400110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azotnom kiselinom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3271910-945A-430E-A58A-87E6CA38D987}"/>
              </a:ext>
            </a:extLst>
          </p:cNvPr>
          <p:cNvSpPr/>
          <p:nvPr/>
        </p:nvSpPr>
        <p:spPr>
          <a:xfrm>
            <a:off x="7139382" y="4794171"/>
            <a:ext cx="599518" cy="1019050"/>
          </a:xfrm>
          <a:custGeom>
            <a:avLst/>
            <a:gdLst>
              <a:gd name="connsiteX0" fmla="*/ 299759 w 599518"/>
              <a:gd name="connsiteY0" fmla="*/ 0 h 1019050"/>
              <a:gd name="connsiteX1" fmla="*/ 599518 w 599518"/>
              <a:gd name="connsiteY1" fmla="*/ 102243 h 1019050"/>
              <a:gd name="connsiteX2" fmla="*/ 593428 w 599518"/>
              <a:gd name="connsiteY2" fmla="*/ 122849 h 1019050"/>
              <a:gd name="connsiteX3" fmla="*/ 587600 w 599518"/>
              <a:gd name="connsiteY3" fmla="*/ 129252 h 1019050"/>
              <a:gd name="connsiteX4" fmla="*/ 599518 w 599518"/>
              <a:gd name="connsiteY4" fmla="*/ 129252 h 1019050"/>
              <a:gd name="connsiteX5" fmla="*/ 599518 w 599518"/>
              <a:gd name="connsiteY5" fmla="*/ 712040 h 1019050"/>
              <a:gd name="connsiteX6" fmla="*/ 596829 w 599518"/>
              <a:gd name="connsiteY6" fmla="*/ 712040 h 1019050"/>
              <a:gd name="connsiteX7" fmla="*/ 599518 w 599518"/>
              <a:gd name="connsiteY7" fmla="*/ 737131 h 1019050"/>
              <a:gd name="connsiteX8" fmla="*/ 299759 w 599518"/>
              <a:gd name="connsiteY8" fmla="*/ 1019050 h 1019050"/>
              <a:gd name="connsiteX9" fmla="*/ 0 w 599518"/>
              <a:gd name="connsiteY9" fmla="*/ 737131 h 1019050"/>
              <a:gd name="connsiteX10" fmla="*/ 2689 w 599518"/>
              <a:gd name="connsiteY10" fmla="*/ 712040 h 1019050"/>
              <a:gd name="connsiteX11" fmla="*/ 0 w 599518"/>
              <a:gd name="connsiteY11" fmla="*/ 712040 h 1019050"/>
              <a:gd name="connsiteX12" fmla="*/ 0 w 599518"/>
              <a:gd name="connsiteY12" fmla="*/ 129252 h 1019050"/>
              <a:gd name="connsiteX13" fmla="*/ 11918 w 599518"/>
              <a:gd name="connsiteY13" fmla="*/ 129252 h 1019050"/>
              <a:gd name="connsiteX14" fmla="*/ 6090 w 599518"/>
              <a:gd name="connsiteY14" fmla="*/ 122849 h 1019050"/>
              <a:gd name="connsiteX15" fmla="*/ 0 w 599518"/>
              <a:gd name="connsiteY15" fmla="*/ 102243 h 1019050"/>
              <a:gd name="connsiteX16" fmla="*/ 299759 w 599518"/>
              <a:gd name="connsiteY16" fmla="*/ 0 h 10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518" h="1019050">
                <a:moveTo>
                  <a:pt x="299759" y="0"/>
                </a:moveTo>
                <a:cubicBezTo>
                  <a:pt x="465311" y="0"/>
                  <a:pt x="599518" y="45776"/>
                  <a:pt x="599518" y="102243"/>
                </a:cubicBezTo>
                <a:cubicBezTo>
                  <a:pt x="599518" y="109302"/>
                  <a:pt x="597421" y="116193"/>
                  <a:pt x="593428" y="122849"/>
                </a:cubicBezTo>
                <a:lnTo>
                  <a:pt x="587600" y="129252"/>
                </a:lnTo>
                <a:lnTo>
                  <a:pt x="599518" y="129252"/>
                </a:lnTo>
                <a:lnTo>
                  <a:pt x="599518" y="712040"/>
                </a:lnTo>
                <a:lnTo>
                  <a:pt x="596829" y="712040"/>
                </a:lnTo>
                <a:lnTo>
                  <a:pt x="599518" y="737131"/>
                </a:lnTo>
                <a:cubicBezTo>
                  <a:pt x="599518" y="892831"/>
                  <a:pt x="465311" y="1019050"/>
                  <a:pt x="299759" y="1019050"/>
                </a:cubicBezTo>
                <a:cubicBezTo>
                  <a:pt x="134207" y="1019050"/>
                  <a:pt x="0" y="892831"/>
                  <a:pt x="0" y="737131"/>
                </a:cubicBezTo>
                <a:lnTo>
                  <a:pt x="2689" y="712040"/>
                </a:lnTo>
                <a:lnTo>
                  <a:pt x="0" y="712040"/>
                </a:lnTo>
                <a:lnTo>
                  <a:pt x="0" y="129252"/>
                </a:lnTo>
                <a:lnTo>
                  <a:pt x="11918" y="129252"/>
                </a:lnTo>
                <a:lnTo>
                  <a:pt x="6090" y="122849"/>
                </a:lnTo>
                <a:cubicBezTo>
                  <a:pt x="2097" y="116193"/>
                  <a:pt x="0" y="109302"/>
                  <a:pt x="0" y="102243"/>
                </a:cubicBezTo>
                <a:cubicBezTo>
                  <a:pt x="0" y="45776"/>
                  <a:pt x="134207" y="0"/>
                  <a:pt x="299759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151109" y="4805613"/>
            <a:ext cx="576064" cy="19859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7148168" y="4803338"/>
            <a:ext cx="579005" cy="235331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1A8641-7572-4B3B-A1C1-E8C8CE2FE357}"/>
              </a:ext>
            </a:extLst>
          </p:cNvPr>
          <p:cNvGrpSpPr/>
          <p:nvPr/>
        </p:nvGrpSpPr>
        <p:grpSpPr>
          <a:xfrm>
            <a:off x="7139383" y="2889235"/>
            <a:ext cx="599519" cy="2925373"/>
            <a:chOff x="1043522" y="2263585"/>
            <a:chExt cx="599519" cy="3206350"/>
          </a:xfrm>
        </p:grpSpPr>
        <p:sp>
          <p:nvSpPr>
            <p:cNvPr id="81" name="Freeform 4">
              <a:extLst>
                <a:ext uri="{FF2B5EF4-FFF2-40B4-BE49-F238E27FC236}">
                  <a16:creationId xmlns:a16="http://schemas.microsoft.com/office/drawing/2014/main" id="{F8831FC4-CA83-435D-85D5-96F62AB070C4}"/>
                </a:ext>
              </a:extLst>
            </p:cNvPr>
            <p:cNvSpPr/>
            <p:nvPr/>
          </p:nvSpPr>
          <p:spPr>
            <a:xfrm>
              <a:off x="1043523" y="2375648"/>
              <a:ext cx="599518" cy="3094287"/>
            </a:xfrm>
            <a:custGeom>
              <a:avLst/>
              <a:gdLst>
                <a:gd name="connsiteX0" fmla="*/ 0 w 599518"/>
                <a:gd name="connsiteY0" fmla="*/ 0 h 3094287"/>
                <a:gd name="connsiteX1" fmla="*/ 599517 w 599518"/>
                <a:gd name="connsiteY1" fmla="*/ 0 h 3094287"/>
                <a:gd name="connsiteX2" fmla="*/ 599517 w 599518"/>
                <a:gd name="connsiteY2" fmla="*/ 2786029 h 3094287"/>
                <a:gd name="connsiteX3" fmla="*/ 599518 w 599518"/>
                <a:gd name="connsiteY3" fmla="*/ 2786039 h 3094287"/>
                <a:gd name="connsiteX4" fmla="*/ 599517 w 599518"/>
                <a:gd name="connsiteY4" fmla="*/ 2786049 h 3094287"/>
                <a:gd name="connsiteX5" fmla="*/ 599517 w 599518"/>
                <a:gd name="connsiteY5" fmla="*/ 2794230 h 3094287"/>
                <a:gd name="connsiteX6" fmla="*/ 598715 w 599518"/>
                <a:gd name="connsiteY6" fmla="*/ 2794230 h 3094287"/>
                <a:gd name="connsiteX7" fmla="*/ 593428 w 599518"/>
                <a:gd name="connsiteY7" fmla="*/ 2848162 h 3094287"/>
                <a:gd name="connsiteX8" fmla="*/ 299759 w 599518"/>
                <a:gd name="connsiteY8" fmla="*/ 3094287 h 3094287"/>
                <a:gd name="connsiteX9" fmla="*/ 6090 w 599518"/>
                <a:gd name="connsiteY9" fmla="*/ 2848162 h 3094287"/>
                <a:gd name="connsiteX10" fmla="*/ 803 w 599518"/>
                <a:gd name="connsiteY10" fmla="*/ 2794230 h 3094287"/>
                <a:gd name="connsiteX11" fmla="*/ 0 w 599518"/>
                <a:gd name="connsiteY11" fmla="*/ 2794230 h 3094287"/>
                <a:gd name="connsiteX12" fmla="*/ 0 w 599518"/>
                <a:gd name="connsiteY12" fmla="*/ 2786039 h 30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518" h="3094287">
                  <a:moveTo>
                    <a:pt x="0" y="0"/>
                  </a:moveTo>
                  <a:lnTo>
                    <a:pt x="599517" y="0"/>
                  </a:lnTo>
                  <a:lnTo>
                    <a:pt x="599517" y="2786029"/>
                  </a:lnTo>
                  <a:lnTo>
                    <a:pt x="599518" y="2786039"/>
                  </a:lnTo>
                  <a:lnTo>
                    <a:pt x="599517" y="2786049"/>
                  </a:lnTo>
                  <a:lnTo>
                    <a:pt x="599517" y="2794230"/>
                  </a:lnTo>
                  <a:lnTo>
                    <a:pt x="598715" y="2794230"/>
                  </a:lnTo>
                  <a:lnTo>
                    <a:pt x="593428" y="2848162"/>
                  </a:lnTo>
                  <a:cubicBezTo>
                    <a:pt x="565477" y="2988626"/>
                    <a:pt x="444617" y="3094287"/>
                    <a:pt x="299759" y="3094287"/>
                  </a:cubicBezTo>
                  <a:cubicBezTo>
                    <a:pt x="154901" y="3094287"/>
                    <a:pt x="34042" y="2988626"/>
                    <a:pt x="6090" y="2848162"/>
                  </a:cubicBezTo>
                  <a:lnTo>
                    <a:pt x="803" y="2794230"/>
                  </a:lnTo>
                  <a:lnTo>
                    <a:pt x="0" y="2794230"/>
                  </a:lnTo>
                  <a:lnTo>
                    <a:pt x="0" y="27860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5235EE5-8C72-48D7-AB9C-105FD6F961C0}"/>
                </a:ext>
              </a:extLst>
            </p:cNvPr>
            <p:cNvSpPr/>
            <p:nvPr/>
          </p:nvSpPr>
          <p:spPr>
            <a:xfrm>
              <a:off x="1043522" y="2263585"/>
              <a:ext cx="599517" cy="2241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096241" y="6077636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685343" y="6198089"/>
            <a:ext cx="13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300 mg/L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5156468" y="4581745"/>
            <a:ext cx="17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Beli prsten na dodirnom sloju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8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Kvalitativno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/>
      <p:bldP spid="75" grpId="0"/>
      <p:bldP spid="83" grpId="0" animBg="1"/>
      <p:bldP spid="84" grpId="0" animBg="1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Kvalitativno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74712" y="1313533"/>
            <a:ext cx="3348977" cy="400110"/>
          </a:xfrm>
          <a:prstGeom prst="roundRect">
            <a:avLst/>
          </a:prstGeom>
          <a:solidFill>
            <a:srgbClr val="FFFFA3"/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hloral-hidratom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56468" y="1319837"/>
            <a:ext cx="3348977" cy="400110"/>
          </a:xfrm>
          <a:prstGeom prst="roundRect">
            <a:avLst/>
          </a:prstGeom>
          <a:solidFill>
            <a:srgbClr val="FFFFA3"/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kuvanjem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6624" y="2889235"/>
            <a:ext cx="599520" cy="2925373"/>
            <a:chOff x="1384347" y="2749904"/>
            <a:chExt cx="599520" cy="29253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1203" y="5119030"/>
            <a:ext cx="16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2757" y="5587740"/>
            <a:ext cx="246444" cy="150783"/>
            <a:chOff x="1902757" y="5587740"/>
            <a:chExt cx="246444" cy="150783"/>
          </a:xfrm>
          <a:solidFill>
            <a:schemeClr val="bg1">
              <a:lumMod val="75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1902757" y="5633435"/>
              <a:ext cx="130908" cy="94138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xplosion 2 14"/>
            <p:cNvSpPr/>
            <p:nvPr/>
          </p:nvSpPr>
          <p:spPr>
            <a:xfrm>
              <a:off x="2012587" y="5587740"/>
              <a:ext cx="136614" cy="150783"/>
            </a:xfrm>
            <a:prstGeom prst="irregularSeal2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110021" y="6175813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Beličast talog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683483" y="6043615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518" y="2238464"/>
            <a:ext cx="3724275" cy="523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902757" y="1997534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Hloral-hidrat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na vrh kašike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77816" y="2500401"/>
            <a:ext cx="599520" cy="2925373"/>
            <a:chOff x="1384347" y="2749904"/>
            <a:chExt cx="599520" cy="292537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177332" y="418994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5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2 – 3 kapi 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sirćetne kis.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21" y="5364796"/>
            <a:ext cx="1292470" cy="149654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589543" y="2500401"/>
            <a:ext cx="599520" cy="2925373"/>
            <a:chOff x="1384347" y="2749904"/>
            <a:chExt cx="599520" cy="292537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DFDFDF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774692" y="4776634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Zamućenje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6534673" y="604902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649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Kvantitativno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9" y="1441787"/>
            <a:ext cx="1296722" cy="507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519499" y="1129787"/>
            <a:ext cx="416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Esbach-ov albuminometar</a:t>
            </a:r>
            <a:endParaRPr lang="sr-Latn-R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29642" y="3359020"/>
            <a:ext cx="979714" cy="9331"/>
          </a:xfrm>
          <a:prstGeom prst="straightConnector1">
            <a:avLst/>
          </a:prstGeom>
          <a:ln w="38100">
            <a:solidFill>
              <a:srgbClr val="9D56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29642" y="2177933"/>
            <a:ext cx="979714" cy="9331"/>
          </a:xfrm>
          <a:prstGeom prst="straightConnector1">
            <a:avLst/>
          </a:prstGeom>
          <a:ln w="38100">
            <a:solidFill>
              <a:srgbClr val="9D56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3158965"/>
            <a:ext cx="327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Mokraću sipati do oznake „U“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1823990"/>
            <a:ext cx="2831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Esbach-ov reagens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*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sipati do oznake „R“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651149" y="6066003"/>
            <a:ext cx="449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*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Esbach-ov reagens (10 g pikrinske kiseline, 20 g limunske kiseline i 1 L vode).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4139997"/>
            <a:ext cx="337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Posle 24 h očitavanje (g/L).</a:t>
            </a:r>
            <a:endParaRPr lang="sr-Latn-RS" sz="2000" smtClean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29642" y="4340052"/>
            <a:ext cx="979714" cy="93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87B47-34EE-4434-AD68-5FAC2D24B0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35" y="4714395"/>
            <a:ext cx="3531096" cy="1986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F8B5B-FC4A-4822-AF54-6C02F1BD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3" y="2949387"/>
            <a:ext cx="5862918" cy="3908613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54F2828-629E-48DD-8B1D-1DE29D2D362E}"/>
              </a:ext>
            </a:extLst>
          </p:cNvPr>
          <p:cNvSpPr/>
          <p:nvPr/>
        </p:nvSpPr>
        <p:spPr>
          <a:xfrm>
            <a:off x="3003176" y="258520"/>
            <a:ext cx="305696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Mokraća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445768" y="973691"/>
            <a:ext cx="839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Mokraća je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ekskret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kojim se iz organizma eliminišu krajnji proizvodi metabolizma, mineralne soli i višak vode.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9D0C-B6FA-426C-B460-24AF9992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" y="5103168"/>
            <a:ext cx="1757082" cy="1208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57E8C-6198-41FB-BA74-400D6BBB8B4F}"/>
              </a:ext>
            </a:extLst>
          </p:cNvPr>
          <p:cNvSpPr txBox="1"/>
          <p:nvPr/>
        </p:nvSpPr>
        <p:spPr>
          <a:xfrm>
            <a:off x="445768" y="6494913"/>
            <a:ext cx="175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C92B2A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Molekul vode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92B2A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2CFE7-2F1A-4C4F-9B53-6978D68B08EA}"/>
              </a:ext>
            </a:extLst>
          </p:cNvPr>
          <p:cNvSpPr txBox="1"/>
          <p:nvPr/>
        </p:nvSpPr>
        <p:spPr>
          <a:xfrm>
            <a:off x="2885402" y="6494913"/>
            <a:ext cx="175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2337C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Molekul uree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337C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D4859-A93D-4037-8271-AFCE535AB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" y="2508688"/>
            <a:ext cx="1731267" cy="1496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ECA7D-FAB8-4EC7-9420-ECFEC4B88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50" y="2583681"/>
            <a:ext cx="1817464" cy="14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1" y="1905000"/>
            <a:ext cx="7090569" cy="4953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986135"/>
            <a:ext cx="2772335" cy="457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Primarna mokraća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1935" y="1213147"/>
            <a:ext cx="609600" cy="1588"/>
          </a:xfrm>
          <a:prstGeom prst="straightConnector1">
            <a:avLst/>
          </a:prstGeom>
          <a:ln w="38100">
            <a:solidFill>
              <a:srgbClr val="FFFF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91535" y="986135"/>
            <a:ext cx="4417359" cy="457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Sekundarna (konačna) mokraća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A3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352800"/>
            <a:ext cx="3733800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123" y="2724715"/>
            <a:ext cx="230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3,7 mL/min/kg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65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&lt;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1 %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A3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283" y="3371910"/>
            <a:ext cx="263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Preko 50 L dnevno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132B65A-19A9-48E0-AB27-FC3FCB56CEF7}"/>
              </a:ext>
            </a:extLst>
          </p:cNvPr>
          <p:cNvSpPr/>
          <p:nvPr/>
        </p:nvSpPr>
        <p:spPr>
          <a:xfrm>
            <a:off x="2133600" y="228600"/>
            <a:ext cx="4894729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nastaje mokraća?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946D6A-5ED1-476E-B04C-F6719BD5A500}"/>
              </a:ext>
            </a:extLst>
          </p:cNvPr>
          <p:cNvSpPr/>
          <p:nvPr/>
        </p:nvSpPr>
        <p:spPr>
          <a:xfrm>
            <a:off x="2133600" y="228600"/>
            <a:ext cx="4894729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D8899-2D57-40A0-A564-C152F3EE2320}"/>
              </a:ext>
            </a:extLst>
          </p:cNvPr>
          <p:cNvSpPr txBox="1"/>
          <p:nvPr/>
        </p:nvSpPr>
        <p:spPr>
          <a:xfrm>
            <a:off x="546848" y="1066667"/>
            <a:ext cx="617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1. Opšti podaci 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537CB-227E-4214-A1B2-67B453AFEFE5}"/>
              </a:ext>
            </a:extLst>
          </p:cNvPr>
          <p:cNvGrpSpPr/>
          <p:nvPr/>
        </p:nvGrpSpPr>
        <p:grpSpPr>
          <a:xfrm>
            <a:off x="0" y="2034258"/>
            <a:ext cx="9144000" cy="4717241"/>
            <a:chOff x="0" y="2034258"/>
            <a:chExt cx="9144000" cy="4717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B10D60-9BF1-43A9-826F-49893CC5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788" y="2034258"/>
              <a:ext cx="6042212" cy="47172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5ADE81-3A32-41BD-A40D-E42B6414D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2615"/>
              <a:ext cx="4020997" cy="166823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B2ABD8-8F89-48BA-9638-BF5CA143832D}"/>
              </a:ext>
            </a:extLst>
          </p:cNvPr>
          <p:cNvSpPr txBox="1"/>
          <p:nvPr/>
        </p:nvSpPr>
        <p:spPr>
          <a:xfrm>
            <a:off x="546847" y="1632944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2. Ispitivanje fizičkih osobina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5" y="2444293"/>
            <a:ext cx="3307976" cy="4413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ECBE5-7E78-4185-877D-19117D48E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6" y="4568907"/>
            <a:ext cx="3128495" cy="2135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3B48DE-AC52-4405-BAB5-532E17FDE7C1}"/>
              </a:ext>
            </a:extLst>
          </p:cNvPr>
          <p:cNvSpPr txBox="1"/>
          <p:nvPr/>
        </p:nvSpPr>
        <p:spPr>
          <a:xfrm>
            <a:off x="546847" y="2206197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3. Ispitivanje fizičko-hemijskih osobina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07B15-A2BE-4111-AD98-438EBB02C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31" y="3796306"/>
            <a:ext cx="2857500" cy="2857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581401-EF0F-44AA-8A31-29A26160677F}"/>
              </a:ext>
            </a:extLst>
          </p:cNvPr>
          <p:cNvSpPr txBox="1"/>
          <p:nvPr/>
        </p:nvSpPr>
        <p:spPr>
          <a:xfrm>
            <a:off x="546847" y="2785642"/>
            <a:ext cx="65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4. Ispitivanje hemijskog sastava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644CAB-86A0-4261-BE88-EF3195676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246" y="4230478"/>
            <a:ext cx="5396753" cy="2652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5B0FD9-F7B6-46DC-A102-2853D531F460}"/>
              </a:ext>
            </a:extLst>
          </p:cNvPr>
          <p:cNvSpPr txBox="1"/>
          <p:nvPr/>
        </p:nvSpPr>
        <p:spPr>
          <a:xfrm>
            <a:off x="546845" y="3335381"/>
            <a:ext cx="74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5. Mikroskopski pregled sedimenta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660C6A-E52C-478D-AACA-382B1F7EC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07" y="4128174"/>
            <a:ext cx="3523603" cy="26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BA3ECD-F0CD-4D92-97A1-855301D92B91}"/>
              </a:ext>
            </a:extLst>
          </p:cNvPr>
          <p:cNvSpPr/>
          <p:nvPr/>
        </p:nvSpPr>
        <p:spPr>
          <a:xfrm>
            <a:off x="3137647" y="228600"/>
            <a:ext cx="288663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Opšti podaci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9C543-B9F8-463E-8D38-5DEB4CAD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5" y="1811873"/>
            <a:ext cx="2413444" cy="311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82381-81B0-4012-BD70-77992930D819}"/>
              </a:ext>
            </a:extLst>
          </p:cNvPr>
          <p:cNvSpPr txBox="1"/>
          <p:nvPr/>
        </p:nvSpPr>
        <p:spPr>
          <a:xfrm>
            <a:off x="311297" y="1350208"/>
            <a:ext cx="34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Pišu se u propratnom aktu.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AB87-2FDE-427A-BEF2-DED391E4CEA9}"/>
              </a:ext>
            </a:extLst>
          </p:cNvPr>
          <p:cNvSpPr txBox="1"/>
          <p:nvPr/>
        </p:nvSpPr>
        <p:spPr>
          <a:xfrm>
            <a:off x="676835" y="1223665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1. Vrsta životinje?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33A2B9-154A-4F9C-AE65-2F29A7886C74}"/>
              </a:ext>
            </a:extLst>
          </p:cNvPr>
          <p:cNvGrpSpPr/>
          <p:nvPr/>
        </p:nvGrpSpPr>
        <p:grpSpPr>
          <a:xfrm>
            <a:off x="-2120180" y="2400081"/>
            <a:ext cx="12561458" cy="4457919"/>
            <a:chOff x="-2120180" y="2400081"/>
            <a:chExt cx="12561458" cy="44579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805441-29AB-4F3E-B65F-B9C33DCD7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8293" y="3819247"/>
              <a:ext cx="3902985" cy="30387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069627-B44D-4ED3-A3FA-6073083C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20180" y="2400081"/>
              <a:ext cx="6686879" cy="44579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319C62-67B5-4C7D-A3BE-CEA99E9C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110" y="4348959"/>
              <a:ext cx="1777855" cy="21269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442701-A375-4460-8E18-05981577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318" y="4195482"/>
              <a:ext cx="2185092" cy="243391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3A2F93-E038-43A5-B780-14DF711EF6E5}"/>
              </a:ext>
            </a:extLst>
          </p:cNvPr>
          <p:cNvSpPr txBox="1"/>
          <p:nvPr/>
        </p:nvSpPr>
        <p:spPr>
          <a:xfrm>
            <a:off x="1607402" y="2955235"/>
            <a:ext cx="24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Urin konja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(fiziološki </a:t>
            </a:r>
            <a:r>
              <a:rPr lang="sr-Latn-RS" sz="2400" b="1" noProof="0" dirty="0">
                <a:solidFill>
                  <a:srgbClr val="9D5618"/>
                </a:solidFill>
                <a:latin typeface="Garamond" panose="02020404030301010803" pitchFamily="18" charset="0"/>
              </a:rPr>
              <a:t>mutan</a:t>
            </a: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77EF0-25AF-4F49-9FC9-9EA70C9B83CB}"/>
              </a:ext>
            </a:extLst>
          </p:cNvPr>
          <p:cNvSpPr txBox="1"/>
          <p:nvPr/>
        </p:nvSpPr>
        <p:spPr>
          <a:xfrm>
            <a:off x="4989931" y="2955234"/>
            <a:ext cx="24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Urin psa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(fiziološki </a:t>
            </a:r>
            <a:r>
              <a:rPr lang="sr-Latn-RS" sz="2400" b="1" noProof="0" dirty="0">
                <a:solidFill>
                  <a:srgbClr val="9D5618"/>
                </a:solidFill>
                <a:latin typeface="Garamond" panose="02020404030301010803" pitchFamily="18" charset="0"/>
              </a:rPr>
              <a:t>bistar</a:t>
            </a: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60C9AE-8CC3-436F-91DC-29C357501C47}"/>
              </a:ext>
            </a:extLst>
          </p:cNvPr>
          <p:cNvSpPr txBox="1"/>
          <p:nvPr/>
        </p:nvSpPr>
        <p:spPr>
          <a:xfrm>
            <a:off x="676834" y="1685330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2. Način uzorkovanja?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" descr="D:\ljuba\das\FIZIOLOGIJA\mokraca1\Fresh-Cow-Urine.jpg">
            <a:extLst>
              <a:ext uri="{FF2B5EF4-FFF2-40B4-BE49-F238E27FC236}">
                <a16:creationId xmlns:a16="http://schemas.microsoft.com/office/drawing/2014/main" id="{CE17C03E-48A1-48EE-8B84-F294697A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839" y="3070325"/>
            <a:ext cx="5196927" cy="3456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8F8773D-571A-43B5-B1E7-09D0AC5D4417}"/>
              </a:ext>
            </a:extLst>
          </p:cNvPr>
          <p:cNvGrpSpPr/>
          <p:nvPr/>
        </p:nvGrpSpPr>
        <p:grpSpPr>
          <a:xfrm>
            <a:off x="400508" y="2767602"/>
            <a:ext cx="8346648" cy="3808358"/>
            <a:chOff x="400508" y="2767602"/>
            <a:chExt cx="8346648" cy="38083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F19124-E5D5-4BC1-928B-B230AEB92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08" y="2767602"/>
              <a:ext cx="3675627" cy="38083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F410B1-2E1B-47C3-BBD4-E3C711EA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026" y="3490779"/>
              <a:ext cx="4558130" cy="3038753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871F94D-D254-43DF-A8A6-18374F83A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" y="3852662"/>
            <a:ext cx="4251202" cy="2678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56F0B-145B-498E-9211-F99039397E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63" y="3848903"/>
            <a:ext cx="4168884" cy="26808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99F5A0-8E48-445C-98D0-C34F514B51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68" y="3848903"/>
            <a:ext cx="2674954" cy="26749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D0E3E2-FC60-4206-BB26-03D7FAC3686B}"/>
              </a:ext>
            </a:extLst>
          </p:cNvPr>
          <p:cNvSpPr txBox="1"/>
          <p:nvPr/>
        </p:nvSpPr>
        <p:spPr>
          <a:xfrm>
            <a:off x="676833" y="2148656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3. Vreme uzorkovanja?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434C21-927B-40E4-8BEA-349BB1359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28" y="2977842"/>
            <a:ext cx="5495548" cy="36667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6373D5-DE61-463D-99E3-5B3F79DBB5B7}"/>
              </a:ext>
            </a:extLst>
          </p:cNvPr>
          <p:cNvSpPr txBox="1"/>
          <p:nvPr/>
        </p:nvSpPr>
        <p:spPr>
          <a:xfrm>
            <a:off x="673550" y="2611281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4. Diureza?</a:t>
            </a:r>
            <a:endParaRPr lang="sr-Latn-R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C6CAA-F57C-48D5-BA1B-7AC69364FA8B}"/>
              </a:ext>
            </a:extLst>
          </p:cNvPr>
          <p:cNvSpPr txBox="1"/>
          <p:nvPr/>
        </p:nvSpPr>
        <p:spPr>
          <a:xfrm>
            <a:off x="952103" y="3072946"/>
            <a:ext cx="678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Količina mokraće koju jedinka izluči u okviru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24 časa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50B20E-4769-4FB9-81EF-6E8DF5C08B7F}"/>
              </a:ext>
            </a:extLst>
          </p:cNvPr>
          <p:cNvGrpSpPr/>
          <p:nvPr/>
        </p:nvGrpSpPr>
        <p:grpSpPr>
          <a:xfrm>
            <a:off x="194208" y="3693876"/>
            <a:ext cx="9001404" cy="3212633"/>
            <a:chOff x="194208" y="3693876"/>
            <a:chExt cx="9001404" cy="3212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D9CAE9-CB28-4D47-B859-F04B474E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649" y="3693876"/>
              <a:ext cx="2717963" cy="32126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D615AA-1A67-4A11-84B6-C3D40849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208" y="5405718"/>
              <a:ext cx="1426349" cy="14522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B14ED8-B1D4-46D3-841B-A33067AE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352" y="5296157"/>
              <a:ext cx="2132940" cy="15685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451737-EFC0-4B8C-BD8D-137BBDDD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548" y="4753645"/>
              <a:ext cx="2903813" cy="212696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8152CC-6C11-43D8-B684-818A22EB1B1F}"/>
              </a:ext>
            </a:extLst>
          </p:cNvPr>
          <p:cNvSpPr txBox="1"/>
          <p:nvPr/>
        </p:nvSpPr>
        <p:spPr>
          <a:xfrm>
            <a:off x="247002" y="4972393"/>
            <a:ext cx="150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0,25 – 1 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968F12-5586-4196-92FB-3E908F9849C7}"/>
              </a:ext>
            </a:extLst>
          </p:cNvPr>
          <p:cNvSpPr txBox="1"/>
          <p:nvPr/>
        </p:nvSpPr>
        <p:spPr>
          <a:xfrm>
            <a:off x="4840133" y="4143583"/>
            <a:ext cx="150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>
                <a:solidFill>
                  <a:srgbClr val="FF0000"/>
                </a:solidFill>
                <a:latin typeface="Garamond" panose="02020404030301010803" pitchFamily="18" charset="0"/>
              </a:rPr>
              <a:t>6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– 12 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7DED3-D6A7-4A73-BB1F-1427429AFD11}"/>
              </a:ext>
            </a:extLst>
          </p:cNvPr>
          <p:cNvSpPr txBox="1"/>
          <p:nvPr/>
        </p:nvSpPr>
        <p:spPr>
          <a:xfrm>
            <a:off x="2306239" y="4795971"/>
            <a:ext cx="99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 – 4 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D0BAB3-A946-4FCE-AA93-0487EC24EF59}"/>
              </a:ext>
            </a:extLst>
          </p:cNvPr>
          <p:cNvSpPr txBox="1"/>
          <p:nvPr/>
        </p:nvSpPr>
        <p:spPr>
          <a:xfrm>
            <a:off x="7861438" y="3858057"/>
            <a:ext cx="110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 – 6 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EB6E89-2808-4397-9748-130583A189D1}"/>
              </a:ext>
            </a:extLst>
          </p:cNvPr>
          <p:cNvSpPr txBox="1"/>
          <p:nvPr/>
        </p:nvSpPr>
        <p:spPr>
          <a:xfrm>
            <a:off x="3594864" y="4298386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Poliurija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11119D-C917-407D-B999-46410CDB87F9}"/>
              </a:ext>
            </a:extLst>
          </p:cNvPr>
          <p:cNvSpPr txBox="1"/>
          <p:nvPr/>
        </p:nvSpPr>
        <p:spPr>
          <a:xfrm>
            <a:off x="3594864" y="4881092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Oligurija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96E9E3-7468-446C-9DA9-C4021C3EBC10}"/>
              </a:ext>
            </a:extLst>
          </p:cNvPr>
          <p:cNvSpPr txBox="1"/>
          <p:nvPr/>
        </p:nvSpPr>
        <p:spPr>
          <a:xfrm>
            <a:off x="3594864" y="5460779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Anurija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2377A4A-338E-441B-9096-1C5BEF5465BD}"/>
              </a:ext>
            </a:extLst>
          </p:cNvPr>
          <p:cNvSpPr/>
          <p:nvPr/>
        </p:nvSpPr>
        <p:spPr>
          <a:xfrm rot="10800000">
            <a:off x="5099090" y="4340049"/>
            <a:ext cx="176184" cy="316784"/>
          </a:xfrm>
          <a:prstGeom prst="down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54C51709-50C8-4556-B432-F8E118137983}"/>
              </a:ext>
            </a:extLst>
          </p:cNvPr>
          <p:cNvSpPr/>
          <p:nvPr/>
        </p:nvSpPr>
        <p:spPr>
          <a:xfrm>
            <a:off x="5099090" y="4922755"/>
            <a:ext cx="176184" cy="316784"/>
          </a:xfrm>
          <a:prstGeom prst="down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&quot;Not Allowed&quot; Symbol 50">
            <a:extLst>
              <a:ext uri="{FF2B5EF4-FFF2-40B4-BE49-F238E27FC236}">
                <a16:creationId xmlns:a16="http://schemas.microsoft.com/office/drawing/2014/main" id="{9AE7D517-4C83-42D7-95E5-87E86571F16C}"/>
              </a:ext>
            </a:extLst>
          </p:cNvPr>
          <p:cNvSpPr/>
          <p:nvPr/>
        </p:nvSpPr>
        <p:spPr>
          <a:xfrm>
            <a:off x="5039264" y="5505461"/>
            <a:ext cx="295836" cy="316784"/>
          </a:xfrm>
          <a:prstGeom prst="noSmoking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76833" y="3025969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5. Način konzerviranja.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53" name="Picture 3" descr="D:\ljuba\das\FIZIOLOGIJA\mokraca1\formalin.jpg">
            <a:extLst>
              <a:ext uri="{FF2B5EF4-FFF2-40B4-BE49-F238E27FC236}">
                <a16:creationId xmlns:a16="http://schemas.microsoft.com/office/drawing/2014/main" id="{E9DC1A0D-2530-40F6-8CC5-BF97768F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19839" y="4638851"/>
            <a:ext cx="2286016" cy="1912447"/>
          </a:xfrm>
          <a:prstGeom prst="rect">
            <a:avLst/>
          </a:prstGeom>
          <a:noFill/>
        </p:spPr>
      </p:pic>
      <p:pic>
        <p:nvPicPr>
          <p:cNvPr id="54" name="Picture 4" descr="D:\ljuba\das\FIZIOLOGIJA\mokraca1\mfcd00003536-medium.png">
            <a:extLst>
              <a:ext uri="{FF2B5EF4-FFF2-40B4-BE49-F238E27FC236}">
                <a16:creationId xmlns:a16="http://schemas.microsoft.com/office/drawing/2014/main" id="{DA0629C9-1052-4F63-9123-859D9DB1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6009" y="5444901"/>
            <a:ext cx="2157390" cy="1115891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DD4E1BF-71C6-4F2B-88A0-ABE495CE0AF1}"/>
              </a:ext>
            </a:extLst>
          </p:cNvPr>
          <p:cNvSpPr txBox="1"/>
          <p:nvPr/>
        </p:nvSpPr>
        <p:spPr>
          <a:xfrm>
            <a:off x="909674" y="3752954"/>
            <a:ext cx="64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Pregled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obaviti unutar </a:t>
            </a:r>
            <a:r>
              <a:rPr kumimoji="0" lang="sr-Latn-R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 h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od uzorkovanja urina.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46E99-1261-4D25-A497-114248B28D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34" y="4683206"/>
            <a:ext cx="2266207" cy="19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0" grpId="1"/>
      <p:bldP spid="21" grpId="0"/>
      <p:bldP spid="21" grpId="1"/>
      <p:bldP spid="22" grpId="0"/>
      <p:bldP spid="37" grpId="0"/>
      <p:bldP spid="40" grpId="0"/>
      <p:bldP spid="24" grpId="0"/>
      <p:bldP spid="24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2029522" y="228600"/>
            <a:ext cx="507380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Fizičke osobine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223665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1. Boja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955615" y="168533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E7952F"/>
                </a:solidFill>
                <a:latin typeface="Garamond" panose="02020404030301010803" pitchFamily="18" charset="0"/>
              </a:rPr>
              <a:t>Urobilin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, urohrom, uroporfirin...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7FB94D-5DB4-49CA-8DBA-9E7D32EB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4" y="3853544"/>
            <a:ext cx="5156780" cy="2477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" y="4192840"/>
            <a:ext cx="4441545" cy="251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-61648" y="2852898"/>
            <a:ext cx="485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231917"/>
                </a:solidFill>
                <a:latin typeface="Garamond" panose="02020404030301010803" pitchFamily="18" charset="0"/>
              </a:rPr>
              <a:t>Mioglobinurija </a:t>
            </a:r>
            <a:endParaRPr lang="sr-Latn-RS" sz="2400">
              <a:solidFill>
                <a:srgbClr val="231917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 (crna boja mokraće)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75" y="4192840"/>
            <a:ext cx="4257308" cy="2517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4432444" y="2852897"/>
            <a:ext cx="485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761300"/>
                </a:solidFill>
                <a:latin typeface="Garamond" panose="02020404030301010803" pitchFamily="18" charset="0"/>
              </a:rPr>
              <a:t>Hemoglobinurija, hematurija </a:t>
            </a:r>
            <a:endParaRPr lang="sr-Latn-RS" sz="2400">
              <a:solidFill>
                <a:srgbClr val="761300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761300"/>
                </a:solidFill>
                <a:latin typeface="Garamond" panose="02020404030301010803" pitchFamily="18" charset="0"/>
              </a:rPr>
              <a:t> (crvena boja mokraće)</a:t>
            </a:r>
            <a:endParaRPr lang="sr-Latn-RS" sz="2400" dirty="0">
              <a:solidFill>
                <a:srgbClr val="7613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73" y="4036029"/>
            <a:ext cx="4837176" cy="2805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-184270" y="406132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Myoglobinuria paralytica equi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41" y="4619459"/>
            <a:ext cx="3524174" cy="20906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4316843" y="406132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761300"/>
                </a:solidFill>
                <a:latin typeface="Garamond" panose="02020404030301010803" pitchFamily="18" charset="0"/>
              </a:rPr>
              <a:t>Babezioza pasa</a:t>
            </a:r>
            <a:endParaRPr lang="sr-Latn-RS" sz="2400" dirty="0">
              <a:solidFill>
                <a:srgbClr val="7613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666458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2. Konzistencija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33A2B9-154A-4F9C-AE65-2F29A7886C74}"/>
              </a:ext>
            </a:extLst>
          </p:cNvPr>
          <p:cNvGrpSpPr/>
          <p:nvPr/>
        </p:nvGrpSpPr>
        <p:grpSpPr>
          <a:xfrm>
            <a:off x="-2120180" y="2400081"/>
            <a:ext cx="12561458" cy="4457919"/>
            <a:chOff x="-2120180" y="2400081"/>
            <a:chExt cx="12561458" cy="44579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805441-29AB-4F3E-B65F-B9C33DCD7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8293" y="3819247"/>
              <a:ext cx="3902985" cy="30387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069627-B44D-4ED3-A3FA-6073083C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20180" y="2400081"/>
              <a:ext cx="6686879" cy="44579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319C62-67B5-4C7D-A3BE-CEA99E9C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110" y="4348959"/>
              <a:ext cx="1777855" cy="212696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442701-A375-4460-8E18-05981577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318" y="4195482"/>
              <a:ext cx="2185092" cy="243391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2109638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3. Prozirnost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" y="3552283"/>
            <a:ext cx="5202912" cy="33057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3532834" y="5780239"/>
            <a:ext cx="20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Urocystitis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5705">
            <a:off x="5902182" y="4104074"/>
            <a:ext cx="2682472" cy="2469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5525594" y="6307764"/>
            <a:ext cx="350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Bakterijska infekcija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8" y="3103770"/>
            <a:ext cx="2813712" cy="37542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499" y="2547942"/>
            <a:ext cx="405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4. Miris 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(specifičan za vrstu)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6" y="5167360"/>
            <a:ext cx="1109893" cy="1639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1" y="3926795"/>
            <a:ext cx="4611565" cy="29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7" grpId="1"/>
      <p:bldP spid="10" grpId="0"/>
      <p:bldP spid="10" grpId="1"/>
      <p:bldP spid="13" grpId="0"/>
      <p:bldP spid="13" grpId="1"/>
      <p:bldP spid="15" grpId="0"/>
      <p:bldP spid="15" grpId="1"/>
      <p:bldP spid="16" grpId="0"/>
      <p:bldP spid="27" grpId="0"/>
      <p:bldP spid="28" grpId="0"/>
      <p:bldP spid="28" grpId="1"/>
      <p:bldP spid="29" grpId="0"/>
      <p:bldP spid="29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857225" y="1685330"/>
            <a:ext cx="64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Obrnuto proporcionalna količini izlučene mokraće.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6327" y="228600"/>
            <a:ext cx="6830007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Fizičke-hemijske </a:t>
            </a:r>
            <a:r>
              <a:rPr lang="sr-Latn-RS" sz="3200" b="1" dirty="0">
                <a:latin typeface="Garamond" pitchFamily="18" charset="0"/>
              </a:rPr>
              <a:t>osobine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223665"/>
            <a:ext cx="57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</a:t>
            </a:r>
            <a:r>
              <a:rPr lang="sr-Latn-RS" sz="2400" b="1">
                <a:solidFill>
                  <a:srgbClr val="9D5618"/>
                </a:solidFill>
                <a:latin typeface="Garamond" panose="02020404030301010803" pitchFamily="18" charset="0"/>
              </a:rPr>
              <a:t>. 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Specifična težina</a:t>
            </a:r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fiziološki: 1,010 – 1,050</a:t>
            </a:r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4" y="1685330"/>
            <a:ext cx="731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2. Elektrohemijska reakcija – pH 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(4,5 – 8,5)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60" y="3442979"/>
            <a:ext cx="1288462" cy="332982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312522" y="2435855"/>
            <a:ext cx="193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Urometar</a:t>
            </a:r>
            <a:endParaRPr lang="sr-Latn-RS" sz="24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(15 °C)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2450054" y="2435855"/>
            <a:ext cx="336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Refraktometar</a:t>
            </a:r>
          </a:p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(20 °C)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55" y="3442979"/>
            <a:ext cx="867520" cy="330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33" y="3875392"/>
            <a:ext cx="2464993" cy="2464993"/>
          </a:xfrm>
          <a:prstGeom prst="rect">
            <a:avLst/>
          </a:prstGeom>
        </p:spPr>
      </p:pic>
      <p:pic>
        <p:nvPicPr>
          <p:cNvPr id="12" name="Picture 4" descr="D:\ljuba\das\FIZIOLOGIJA\mokraca1\-3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793" y="5040759"/>
            <a:ext cx="2714644" cy="1817241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428793" y="4863290"/>
            <a:ext cx="286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smtClean="0">
                <a:solidFill>
                  <a:srgbClr val="FF0000"/>
                </a:solidFill>
                <a:latin typeface="Garamond" panose="02020404030301010803" pitchFamily="18" charset="0"/>
              </a:rPr>
              <a:t>Diabetes mellitus</a:t>
            </a:r>
            <a:endParaRPr lang="sr-Latn-RS" sz="2400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351235" y="3521449"/>
            <a:ext cx="286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smtClean="0">
                <a:solidFill>
                  <a:srgbClr val="FF0000"/>
                </a:solidFill>
                <a:latin typeface="Forte" panose="03060902040502070203" pitchFamily="66" charset="0"/>
              </a:rPr>
              <a:t>Osim...</a:t>
            </a:r>
            <a:endParaRPr lang="sr-Latn-RS" sz="4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61" y="3129470"/>
            <a:ext cx="6313608" cy="881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082"/>
            <a:ext cx="2565918" cy="25659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-251762" y="4065750"/>
            <a:ext cx="236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Indikatorski (lakmus) papir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85" y="4951992"/>
            <a:ext cx="2710922" cy="1906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47" y="4263734"/>
            <a:ext cx="2883159" cy="25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7" grpId="0"/>
      <p:bldP spid="9" grpId="0"/>
      <p:bldP spid="13" grpId="0"/>
      <p:bldP spid="13" grpId="1"/>
      <p:bldP spid="14" grpId="0"/>
      <p:bldP spid="14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Hemijski sastav mokraće - proteini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986218"/>
            <a:ext cx="6048375" cy="5871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314325" y="914470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Primarna mokraća – 0,3 g/L proteina.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314325" y="1447883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180 L prim. mokraće – 60 g/dan.</a:t>
            </a:r>
            <a:endParaRPr lang="sr-Latn-R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0" y="2713006"/>
            <a:ext cx="32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Granica 65 000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514350" y="5522881"/>
            <a:ext cx="3952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Reapsorpcija u proksimalnim tubulima.</a:t>
            </a:r>
          </a:p>
        </p:txBody>
      </p:sp>
    </p:spTree>
    <p:extLst>
      <p:ext uri="{BB962C8B-B14F-4D97-AF65-F5344CB8AC3E}">
        <p14:creationId xmlns:p14="http://schemas.microsoft.com/office/powerpoint/2010/main" val="31598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926" y="0"/>
            <a:ext cx="12110937" cy="6858000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528" y="104775"/>
            <a:ext cx="5653189" cy="1352550"/>
          </a:xfrm>
          <a:prstGeom prst="roundRect">
            <a:avLst>
              <a:gd name="adj" fmla="val 892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eometr415 Blk BT" panose="020B0802020204020303" pitchFamily="34" charset="0"/>
              </a:rPr>
              <a:t>Proteina nema u sekundarnoj (konačnoj) mokraći.</a:t>
            </a:r>
            <a:endParaRPr lang="en-US" sz="3200" b="1" dirty="0">
              <a:latin typeface="Geometr415 Blk BT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4610100" y="558003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Njihova koncentracija </a:t>
            </a:r>
          </a:p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je ispod limita detekcije.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767062" y="4756104"/>
            <a:ext cx="1200253" cy="1168446"/>
          </a:xfrm>
          <a:prstGeom prst="noSmoking">
            <a:avLst>
              <a:gd name="adj" fmla="val 78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487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Forte</vt:lpstr>
      <vt:lpstr>Garamond</vt:lpstr>
      <vt:lpstr>Geometr415 Blk BT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142</cp:revision>
  <dcterms:created xsi:type="dcterms:W3CDTF">2022-02-28T13:30:12Z</dcterms:created>
  <dcterms:modified xsi:type="dcterms:W3CDTF">2026-05-16T19:01:43Z</dcterms:modified>
</cp:coreProperties>
</file>